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1" r:id="rId3"/>
    <p:sldId id="257" r:id="rId4"/>
    <p:sldId id="260"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12"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91173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590074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297250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182171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642A3-43D2-E744-A60F-BA01552D0E72}" type="datetimeFigureOut">
              <a:rPr lang="en-US" smtClean="0"/>
              <a:t>3/23/15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81500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642A3-43D2-E744-A60F-BA01552D0E72}" type="datetimeFigureOut">
              <a:rPr lang="en-US" smtClean="0"/>
              <a:t>3/23/15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51409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642A3-43D2-E744-A60F-BA01552D0E72}" type="datetimeFigureOut">
              <a:rPr lang="en-US" smtClean="0"/>
              <a:t>3/23/15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259285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642A3-43D2-E744-A60F-BA01552D0E72}" type="datetimeFigureOut">
              <a:rPr lang="en-US" smtClean="0"/>
              <a:t>3/23/15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421334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642A3-43D2-E744-A60F-BA01552D0E72}" type="datetimeFigureOut">
              <a:rPr lang="en-US" smtClean="0"/>
              <a:t>3/23/15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25397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642A3-43D2-E744-A60F-BA01552D0E72}" type="datetimeFigureOut">
              <a:rPr lang="en-US" smtClean="0"/>
              <a:t>3/23/15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16917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642A3-43D2-E744-A60F-BA01552D0E72}" type="datetimeFigureOut">
              <a:rPr lang="en-US" smtClean="0"/>
              <a:t>3/23/15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11709446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642A3-43D2-E744-A60F-BA01552D0E72}" type="datetimeFigureOut">
              <a:rPr lang="en-US" smtClean="0"/>
              <a:t>3/23/15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8A99-0FE4-7A49-BE4C-9AC8C890634E}" type="slidenum">
              <a:rPr lang="en-US" smtClean="0"/>
              <a:t>‹#›</a:t>
            </a:fld>
            <a:endParaRPr lang="en-US"/>
          </a:p>
        </p:txBody>
      </p:sp>
    </p:spTree>
    <p:extLst>
      <p:ext uri="{BB962C8B-B14F-4D97-AF65-F5344CB8AC3E}">
        <p14:creationId xmlns:p14="http://schemas.microsoft.com/office/powerpoint/2010/main" val="7508086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2821139"/>
          </a:xfrm>
        </p:spPr>
        <p:txBody>
          <a:bodyPr>
            <a:normAutofit fontScale="90000"/>
          </a:bodyPr>
          <a:lstStyle/>
          <a:p>
            <a:r>
              <a:rPr lang="en-GB" b="1" dirty="0"/>
              <a:t>D</a:t>
            </a:r>
            <a:r>
              <a:rPr lang="en-GB" b="1" dirty="0" smtClean="0"/>
              <a:t>escription of an Essential Variable</a:t>
            </a:r>
            <a:r>
              <a:rPr lang="en-US" b="1" dirty="0" smtClean="0"/>
              <a:t/>
            </a:r>
            <a:br>
              <a:rPr lang="en-US" b="1" dirty="0" smtClean="0"/>
            </a:br>
            <a:r>
              <a:rPr lang="en-US" b="1" dirty="0" smtClean="0"/>
              <a:t/>
            </a:r>
            <a:br>
              <a:rPr lang="en-US" b="1" dirty="0" smtClean="0"/>
            </a:br>
            <a:r>
              <a:rPr lang="en-US" sz="2400" b="1" dirty="0" smtClean="0">
                <a:solidFill>
                  <a:schemeClr val="bg2">
                    <a:lumMod val="10000"/>
                  </a:schemeClr>
                </a:solidFill>
              </a:rPr>
              <a:t>Breakout Session 2.1: </a:t>
            </a:r>
            <a:r>
              <a:rPr lang="en-US" sz="2400" b="1" u="sng" dirty="0" smtClean="0">
                <a:solidFill>
                  <a:schemeClr val="bg2">
                    <a:lumMod val="10000"/>
                  </a:schemeClr>
                </a:solidFill>
              </a:rPr>
              <a:t>Essential Variables</a:t>
            </a:r>
            <a:r>
              <a:rPr lang="en-US" sz="2400" b="1" dirty="0" smtClean="0">
                <a:solidFill>
                  <a:schemeClr val="bg2">
                    <a:lumMod val="10000"/>
                  </a:schemeClr>
                </a:solidFill>
              </a:rPr>
              <a:t> for Sustainable Development Goals, Global Boundaries and Safe Operating Space for Humanity</a:t>
            </a:r>
            <a:r>
              <a:rPr lang="en-US" sz="2400" b="1" dirty="0" smtClean="0">
                <a:solidFill>
                  <a:schemeClr val="bg2">
                    <a:lumMod val="10000"/>
                  </a:schemeClr>
                </a:solidFill>
                <a:effectLst/>
              </a:rPr>
              <a:t/>
            </a:r>
            <a:br>
              <a:rPr lang="en-US" sz="2400" b="1" dirty="0" smtClean="0">
                <a:solidFill>
                  <a:schemeClr val="bg2">
                    <a:lumMod val="10000"/>
                  </a:schemeClr>
                </a:solidFill>
                <a:effectLst/>
              </a:rPr>
            </a:br>
            <a:r>
              <a:rPr lang="en-US" sz="2400" b="1" dirty="0" smtClean="0">
                <a:solidFill>
                  <a:schemeClr val="bg2">
                    <a:lumMod val="10000"/>
                  </a:schemeClr>
                </a:solidFill>
                <a:effectLst/>
              </a:rPr>
              <a:t/>
            </a:r>
            <a:br>
              <a:rPr lang="en-US" sz="2400" b="1" dirty="0" smtClean="0">
                <a:solidFill>
                  <a:schemeClr val="bg2">
                    <a:lumMod val="10000"/>
                  </a:schemeClr>
                </a:solidFill>
                <a:effectLst/>
              </a:rPr>
            </a:br>
            <a:r>
              <a:rPr lang="en-US" sz="2400" b="1" dirty="0" smtClean="0">
                <a:solidFill>
                  <a:schemeClr val="bg2">
                    <a:lumMod val="10000"/>
                  </a:schemeClr>
                </a:solidFill>
              </a:rPr>
              <a:t>Chair: Hans-Peter </a:t>
            </a:r>
            <a:r>
              <a:rPr lang="en-US" sz="2400" b="1" dirty="0" err="1" smtClean="0">
                <a:solidFill>
                  <a:schemeClr val="bg2">
                    <a:lumMod val="10000"/>
                  </a:schemeClr>
                </a:solidFill>
              </a:rPr>
              <a:t>Plag</a:t>
            </a:r>
            <a:r>
              <a:rPr lang="en-US" sz="2400" b="1" dirty="0" smtClean="0">
                <a:solidFill>
                  <a:schemeClr val="bg2">
                    <a:lumMod val="10000"/>
                  </a:schemeClr>
                </a:solidFill>
              </a:rPr>
              <a:t/>
            </a:r>
            <a:br>
              <a:rPr lang="en-US" sz="2400" b="1" dirty="0" smtClean="0">
                <a:solidFill>
                  <a:schemeClr val="bg2">
                    <a:lumMod val="10000"/>
                  </a:schemeClr>
                </a:solidFill>
              </a:rPr>
            </a:br>
            <a:r>
              <a:rPr lang="en-US" sz="2400" b="1" dirty="0" smtClean="0">
                <a:solidFill>
                  <a:schemeClr val="bg2">
                    <a:lumMod val="10000"/>
                  </a:schemeClr>
                </a:solidFill>
              </a:rPr>
              <a:t>Rapporteur: Senay Habtezion</a:t>
            </a:r>
            <a:r>
              <a:rPr lang="en-US" dirty="0"/>
              <a:t/>
            </a:r>
            <a:br>
              <a:rPr lang="en-US" dirty="0"/>
            </a:br>
            <a:r>
              <a:rPr lang="en-US" sz="3200" dirty="0">
                <a:solidFill>
                  <a:srgbClr val="FFFFFF"/>
                </a:solidFill>
              </a:rPr>
              <a:t>Breakout Sessions Block 1: Designing the Metrics </a:t>
            </a:r>
            <a:endParaRPr lang="en-US" dirty="0"/>
          </a:p>
        </p:txBody>
      </p:sp>
      <p:sp>
        <p:nvSpPr>
          <p:cNvPr id="3" name="Subtitle 2"/>
          <p:cNvSpPr>
            <a:spLocks noGrp="1"/>
          </p:cNvSpPr>
          <p:nvPr>
            <p:ph type="subTitle" idx="1"/>
          </p:nvPr>
        </p:nvSpPr>
        <p:spPr>
          <a:xfrm>
            <a:off x="211657" y="4574713"/>
            <a:ext cx="8417445" cy="2116416"/>
          </a:xfrm>
        </p:spPr>
        <p:txBody>
          <a:bodyPr>
            <a:noAutofit/>
          </a:bodyPr>
          <a:lstStyle/>
          <a:p>
            <a:r>
              <a:rPr lang="en-US" sz="2400" b="1" dirty="0" smtClean="0">
                <a:solidFill>
                  <a:schemeClr val="bg2">
                    <a:lumMod val="10000"/>
                  </a:schemeClr>
                </a:solidFill>
                <a:effectLst/>
              </a:rPr>
              <a:t>3rd GEOSS Science and Technology Stakeholder Workshop</a:t>
            </a:r>
          </a:p>
          <a:p>
            <a:r>
              <a:rPr lang="en-US" sz="2400" b="1" dirty="0" smtClean="0">
                <a:solidFill>
                  <a:schemeClr val="bg2">
                    <a:lumMod val="10000"/>
                  </a:schemeClr>
                </a:solidFill>
                <a:effectLst/>
              </a:rPr>
              <a:t>NAVIGATING SUSTAINABILITY ON A CHANGING PLANET</a:t>
            </a:r>
          </a:p>
          <a:p>
            <a:r>
              <a:rPr lang="en-US" sz="2400" b="1" dirty="0" smtClean="0">
                <a:solidFill>
                  <a:schemeClr val="bg2">
                    <a:lumMod val="10000"/>
                  </a:schemeClr>
                </a:solidFill>
                <a:effectLst/>
              </a:rPr>
              <a:t>March 23-25, 2015, </a:t>
            </a:r>
          </a:p>
          <a:p>
            <a:r>
              <a:rPr lang="en-US" sz="2400" b="1" dirty="0" smtClean="0">
                <a:solidFill>
                  <a:schemeClr val="bg2">
                    <a:lumMod val="10000"/>
                  </a:schemeClr>
                </a:solidFill>
                <a:effectLst/>
              </a:rPr>
              <a:t>Norfolk, VA, USA</a:t>
            </a:r>
            <a:endParaRPr lang="en-US" sz="2400" b="1" dirty="0">
              <a:solidFill>
                <a:schemeClr val="bg2">
                  <a:lumMod val="10000"/>
                </a:schemeClr>
              </a:solidFill>
              <a:effectLst/>
            </a:endParaRPr>
          </a:p>
        </p:txBody>
      </p:sp>
    </p:spTree>
    <p:extLst>
      <p:ext uri="{BB962C8B-B14F-4D97-AF65-F5344CB8AC3E}">
        <p14:creationId xmlns:p14="http://schemas.microsoft.com/office/powerpoint/2010/main" val="306996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variable – Key questions</a:t>
            </a:r>
            <a:endParaRPr lang="en-US" dirty="0"/>
          </a:p>
        </p:txBody>
      </p:sp>
      <p:sp>
        <p:nvSpPr>
          <p:cNvPr id="3" name="Content Placeholder 2"/>
          <p:cNvSpPr>
            <a:spLocks noGrp="1"/>
          </p:cNvSpPr>
          <p:nvPr>
            <p:ph idx="1"/>
          </p:nvPr>
        </p:nvSpPr>
        <p:spPr>
          <a:xfrm>
            <a:off x="457200" y="1417638"/>
            <a:ext cx="8480986" cy="4978851"/>
          </a:xfrm>
        </p:spPr>
        <p:txBody>
          <a:bodyPr>
            <a:normAutofit/>
          </a:bodyPr>
          <a:lstStyle/>
          <a:p>
            <a:pPr marL="0" indent="0">
              <a:buNone/>
            </a:pPr>
            <a:endParaRPr lang="en-US" b="1" dirty="0" smtClean="0"/>
          </a:p>
          <a:p>
            <a:pPr marL="514350" indent="-514350">
              <a:buFont typeface="+mj-lt"/>
              <a:buAutoNum type="arabicPeriod"/>
            </a:pPr>
            <a:r>
              <a:rPr lang="en-US" b="1" dirty="0" smtClean="0"/>
              <a:t>WHAT</a:t>
            </a:r>
            <a:r>
              <a:rPr lang="en-US" b="1" dirty="0"/>
              <a:t>: </a:t>
            </a:r>
            <a:r>
              <a:rPr lang="en-US" dirty="0"/>
              <a:t>Definition of </a:t>
            </a:r>
            <a:r>
              <a:rPr lang="en-US" dirty="0" smtClean="0"/>
              <a:t>EV</a:t>
            </a:r>
            <a:endParaRPr lang="en-US" sz="1000" dirty="0" smtClean="0"/>
          </a:p>
          <a:p>
            <a:pPr marL="514350" indent="-514350">
              <a:buFont typeface="+mj-lt"/>
              <a:buAutoNum type="arabicPeriod"/>
            </a:pPr>
            <a:r>
              <a:rPr lang="en-US" b="1" dirty="0" smtClean="0"/>
              <a:t>WHY: </a:t>
            </a:r>
            <a:r>
              <a:rPr lang="en-US" dirty="0" smtClean="0"/>
              <a:t>Why should GEOs provide description of indicators?</a:t>
            </a:r>
          </a:p>
          <a:p>
            <a:pPr marL="514350" indent="-514350">
              <a:buFont typeface="+mj-lt"/>
              <a:buAutoNum type="arabicPeriod"/>
            </a:pPr>
            <a:r>
              <a:rPr lang="en-US" b="1" dirty="0" smtClean="0"/>
              <a:t>HOW</a:t>
            </a:r>
            <a:r>
              <a:rPr lang="en-US" b="1" dirty="0"/>
              <a:t>:</a:t>
            </a:r>
            <a:r>
              <a:rPr lang="en-US" dirty="0"/>
              <a:t> </a:t>
            </a:r>
            <a:r>
              <a:rPr lang="en-US" dirty="0" smtClean="0"/>
              <a:t>What process is desirable and feasible to provide description of </a:t>
            </a:r>
            <a:r>
              <a:rPr lang="en-US" dirty="0" err="1" smtClean="0"/>
              <a:t>Evs</a:t>
            </a:r>
            <a:r>
              <a:rPr lang="en-US" dirty="0" smtClean="0"/>
              <a:t>?</a:t>
            </a:r>
          </a:p>
          <a:p>
            <a:pPr marL="514350" indent="-514350">
              <a:buFont typeface="+mj-lt"/>
              <a:buAutoNum type="arabicPeriod"/>
            </a:pPr>
            <a:r>
              <a:rPr lang="en-US" b="1" dirty="0" smtClean="0"/>
              <a:t>WHO</a:t>
            </a:r>
            <a:r>
              <a:rPr lang="en-US" b="1" dirty="0"/>
              <a:t>:</a:t>
            </a:r>
            <a:r>
              <a:rPr lang="en-US" dirty="0"/>
              <a:t> </a:t>
            </a:r>
            <a:r>
              <a:rPr lang="en-US" dirty="0" smtClean="0"/>
              <a:t>Who would use a </a:t>
            </a:r>
            <a:r>
              <a:rPr lang="en-US" b="1" dirty="0" smtClean="0"/>
              <a:t>template</a:t>
            </a:r>
            <a:r>
              <a:rPr lang="en-US" dirty="0" smtClean="0"/>
              <a:t> for description of EVs (communities of practice)</a:t>
            </a:r>
          </a:p>
          <a:p>
            <a:pPr marL="0" indent="0">
              <a:buNone/>
            </a:pPr>
            <a:endParaRPr lang="en-US" dirty="0"/>
          </a:p>
          <a:p>
            <a:endParaRPr lang="en-US" dirty="0"/>
          </a:p>
        </p:txBody>
      </p:sp>
    </p:spTree>
    <p:extLst>
      <p:ext uri="{BB962C8B-B14F-4D97-AF65-F5344CB8AC3E}">
        <p14:creationId xmlns:p14="http://schemas.microsoft.com/office/powerpoint/2010/main" val="249015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FF"/>
                </a:solidFill>
              </a:rPr>
              <a:t>Designing the Metrics </a:t>
            </a:r>
            <a:endParaRPr lang="en-US" sz="6000" dirty="0"/>
          </a:p>
        </p:txBody>
      </p:sp>
      <p:sp>
        <p:nvSpPr>
          <p:cNvPr id="3" name="Content Placeholder 2"/>
          <p:cNvSpPr>
            <a:spLocks noGrp="1"/>
          </p:cNvSpPr>
          <p:nvPr>
            <p:ph idx="1"/>
          </p:nvPr>
        </p:nvSpPr>
        <p:spPr>
          <a:xfrm>
            <a:off x="245543" y="128117"/>
            <a:ext cx="8850936" cy="6583361"/>
          </a:xfrm>
        </p:spPr>
        <p:txBody>
          <a:bodyPr>
            <a:normAutofit lnSpcReduction="10000"/>
          </a:bodyPr>
          <a:lstStyle/>
          <a:p>
            <a:pPr marL="0" indent="0" algn="ctr">
              <a:buNone/>
            </a:pPr>
            <a:r>
              <a:rPr lang="en-GB" sz="2800" b="1" u="sng" dirty="0" smtClean="0"/>
              <a:t>Recommended TEMPLATE </a:t>
            </a:r>
            <a:r>
              <a:rPr lang="en-GB" sz="2800" u="sng" dirty="0" smtClean="0"/>
              <a:t>for </a:t>
            </a:r>
            <a:r>
              <a:rPr lang="en-GB" sz="2800" u="sng" dirty="0"/>
              <a:t>the </a:t>
            </a:r>
            <a:r>
              <a:rPr lang="en-GB" sz="2800" b="1" u="sng" dirty="0"/>
              <a:t>description of an Essential Variable</a:t>
            </a:r>
            <a:endParaRPr lang="en-US" sz="2800" b="1" u="sng" dirty="0"/>
          </a:p>
          <a:p>
            <a:pPr marL="0" indent="0">
              <a:buNone/>
            </a:pPr>
            <a:endParaRPr lang="en-US" sz="2400" dirty="0"/>
          </a:p>
          <a:p>
            <a:r>
              <a:rPr lang="en-GB" sz="2400" dirty="0"/>
              <a:t>Describe the </a:t>
            </a:r>
            <a:r>
              <a:rPr lang="en-GB" sz="2400" b="1" dirty="0"/>
              <a:t>societal goal(s) </a:t>
            </a:r>
            <a:r>
              <a:rPr lang="en-GB" sz="2400" dirty="0"/>
              <a:t>that have a linkage to the </a:t>
            </a:r>
            <a:r>
              <a:rPr lang="en-GB" sz="2400" dirty="0" smtClean="0"/>
              <a:t>EV</a:t>
            </a:r>
            <a:endParaRPr lang="en-US" sz="2400" dirty="0"/>
          </a:p>
          <a:p>
            <a:r>
              <a:rPr lang="en-GB" sz="2400" dirty="0"/>
              <a:t>Describe the </a:t>
            </a:r>
            <a:r>
              <a:rPr lang="en-GB" sz="2400" b="1" dirty="0"/>
              <a:t>societal target(s) </a:t>
            </a:r>
            <a:r>
              <a:rPr lang="en-GB" sz="2400" dirty="0"/>
              <a:t>or equivalent entities that are linked to the </a:t>
            </a:r>
            <a:r>
              <a:rPr lang="en-GB" sz="2400" dirty="0" smtClean="0"/>
              <a:t>indicators</a:t>
            </a:r>
            <a:endParaRPr lang="en-US" sz="2400" dirty="0"/>
          </a:p>
          <a:p>
            <a:r>
              <a:rPr lang="en-GB" sz="2400" dirty="0"/>
              <a:t>Describe the</a:t>
            </a:r>
            <a:r>
              <a:rPr lang="en-GB" sz="2400" b="1" dirty="0"/>
              <a:t> indictor(s) </a:t>
            </a:r>
            <a:r>
              <a:rPr lang="en-GB" sz="2400" dirty="0"/>
              <a:t>that depend on the </a:t>
            </a:r>
            <a:r>
              <a:rPr lang="en-GB" sz="2400" dirty="0" smtClean="0"/>
              <a:t>EV</a:t>
            </a:r>
            <a:endParaRPr lang="en-US" sz="2400" dirty="0"/>
          </a:p>
          <a:p>
            <a:r>
              <a:rPr lang="en-GB" sz="2400" dirty="0"/>
              <a:t>Describe the </a:t>
            </a:r>
            <a:r>
              <a:rPr lang="en-GB" sz="2400" b="1" dirty="0"/>
              <a:t>system relevance of the EV, </a:t>
            </a:r>
            <a:r>
              <a:rPr lang="en-GB" sz="2400" dirty="0"/>
              <a:t>where system is the coupled human-natural system</a:t>
            </a:r>
            <a:r>
              <a:rPr lang="en-GB" sz="2400" dirty="0" smtClean="0"/>
              <a:t>.</a:t>
            </a:r>
            <a:endParaRPr lang="en-US" sz="2400" dirty="0"/>
          </a:p>
          <a:p>
            <a:r>
              <a:rPr lang="en-GB" sz="2400" dirty="0"/>
              <a:t>Provide details on the </a:t>
            </a:r>
            <a:r>
              <a:rPr lang="en-GB" sz="2400" b="1" dirty="0" smtClean="0"/>
              <a:t>earth</a:t>
            </a:r>
            <a:r>
              <a:rPr lang="en-GB" sz="2400" dirty="0" smtClean="0"/>
              <a:t> </a:t>
            </a:r>
            <a:r>
              <a:rPr lang="en-GB" sz="2400" b="1" dirty="0" smtClean="0"/>
              <a:t>system </a:t>
            </a:r>
            <a:r>
              <a:rPr lang="en-GB" sz="2400" b="1" dirty="0"/>
              <a:t>components </a:t>
            </a:r>
            <a:r>
              <a:rPr lang="en-GB" sz="2400" dirty="0"/>
              <a:t>for which the EV is essential </a:t>
            </a:r>
            <a:endParaRPr lang="en-US" sz="2400" dirty="0"/>
          </a:p>
          <a:p>
            <a:r>
              <a:rPr lang="en-GB" sz="2400" dirty="0"/>
              <a:t>Describe </a:t>
            </a:r>
            <a:r>
              <a:rPr lang="en-GB" sz="2400" b="1" dirty="0"/>
              <a:t>operational, forecasting, and discipline-specific relevance </a:t>
            </a:r>
            <a:r>
              <a:rPr lang="en-GB" sz="2400" dirty="0"/>
              <a:t>of the </a:t>
            </a:r>
            <a:r>
              <a:rPr lang="en-GB" sz="2400" dirty="0" smtClean="0"/>
              <a:t>EV</a:t>
            </a:r>
            <a:endParaRPr lang="en-US" sz="2400" dirty="0"/>
          </a:p>
          <a:p>
            <a:r>
              <a:rPr lang="en-GB" sz="2400" dirty="0"/>
              <a:t>Describe the </a:t>
            </a:r>
            <a:r>
              <a:rPr lang="en-GB" sz="2400" b="1" dirty="0"/>
              <a:t>underlying data organization/management </a:t>
            </a:r>
            <a:r>
              <a:rPr lang="en-GB" sz="2400" dirty="0"/>
              <a:t>for the </a:t>
            </a:r>
            <a:r>
              <a:rPr lang="en-GB" sz="2400" dirty="0" smtClean="0"/>
              <a:t>EV</a:t>
            </a:r>
            <a:endParaRPr lang="en-US" sz="2400" dirty="0"/>
          </a:p>
          <a:p>
            <a:r>
              <a:rPr lang="en-GB" sz="2400" dirty="0"/>
              <a:t>Describe the </a:t>
            </a:r>
            <a:r>
              <a:rPr lang="en-GB" sz="2400" b="1" dirty="0"/>
              <a:t>benefits of having the EV </a:t>
            </a:r>
            <a:r>
              <a:rPr lang="en-GB" sz="2400" dirty="0"/>
              <a:t>available</a:t>
            </a:r>
            <a:endParaRPr lang="en-US" sz="2400" dirty="0"/>
          </a:p>
          <a:p>
            <a:pPr marL="0" indent="0">
              <a:buNone/>
            </a:pPr>
            <a:endParaRPr lang="en-US" dirty="0">
              <a:effectLst/>
            </a:endParaRPr>
          </a:p>
        </p:txBody>
      </p:sp>
    </p:spTree>
    <p:extLst>
      <p:ext uri="{BB962C8B-B14F-4D97-AF65-F5344CB8AC3E}">
        <p14:creationId xmlns:p14="http://schemas.microsoft.com/office/powerpoint/2010/main" val="240964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is essential variable?</a:t>
            </a:r>
            <a:endParaRPr lang="en-US" sz="4000" b="1" dirty="0"/>
          </a:p>
        </p:txBody>
      </p:sp>
      <p:sp>
        <p:nvSpPr>
          <p:cNvPr id="3" name="Content Placeholder 2"/>
          <p:cNvSpPr>
            <a:spLocks noGrp="1"/>
          </p:cNvSpPr>
          <p:nvPr>
            <p:ph idx="1"/>
          </p:nvPr>
        </p:nvSpPr>
        <p:spPr>
          <a:xfrm>
            <a:off x="457200" y="1417638"/>
            <a:ext cx="8480986" cy="4978851"/>
          </a:xfrm>
        </p:spPr>
        <p:txBody>
          <a:bodyPr>
            <a:normAutofit fontScale="62500" lnSpcReduction="20000"/>
          </a:bodyPr>
          <a:lstStyle/>
          <a:p>
            <a:r>
              <a:rPr lang="en-GB" sz="3300" dirty="0" smtClean="0"/>
              <a:t>What is an essential variables? Suggested definition:</a:t>
            </a:r>
            <a:endParaRPr lang="en-US" sz="3300" dirty="0"/>
          </a:p>
          <a:p>
            <a:pPr marL="0" indent="0">
              <a:buNone/>
            </a:pPr>
            <a:endParaRPr lang="en-US" sz="3300" dirty="0"/>
          </a:p>
          <a:p>
            <a:pPr marL="0" indent="0">
              <a:buNone/>
            </a:pPr>
            <a:r>
              <a:rPr lang="en-US" sz="3300" i="1" dirty="0" smtClean="0">
                <a:solidFill>
                  <a:srgbClr val="FF0000"/>
                </a:solidFill>
              </a:rPr>
              <a:t>Variables </a:t>
            </a:r>
            <a:r>
              <a:rPr lang="en-US" sz="3300" i="1" dirty="0">
                <a:solidFill>
                  <a:srgbClr val="FF0000"/>
                </a:solidFill>
              </a:rPr>
              <a:t>that determine the system’s state and developments, are crucial for predicting system developments, and allow us to define metrics that measure the trajectory of the system. Limited knowledge of essential variables implies limited predictive capabilities and limited means to measure where the system is heading.</a:t>
            </a:r>
          </a:p>
          <a:p>
            <a:endParaRPr lang="en-US" sz="3300" dirty="0"/>
          </a:p>
          <a:p>
            <a:pPr lvl="1"/>
            <a:r>
              <a:rPr lang="en-US" sz="2900" dirty="0" smtClean="0"/>
              <a:t>Additional suggestions:</a:t>
            </a:r>
          </a:p>
          <a:p>
            <a:r>
              <a:rPr lang="en-US" sz="3300" dirty="0" smtClean="0"/>
              <a:t>There may be a need to rephrase the suggested definition such that the there are two parts: one addressing the </a:t>
            </a:r>
            <a:r>
              <a:rPr lang="en-US" sz="3300" dirty="0" smtClean="0"/>
              <a:t>technical aspects of EV and the second </a:t>
            </a:r>
            <a:r>
              <a:rPr lang="en-US" sz="3300" dirty="0" smtClean="0"/>
              <a:t>dealing with Societal relevance</a:t>
            </a:r>
            <a:endParaRPr lang="en-US" sz="3300" dirty="0"/>
          </a:p>
          <a:p>
            <a:pPr marL="0" indent="0">
              <a:buNone/>
            </a:pPr>
            <a:endParaRPr lang="en-US" sz="3300" dirty="0"/>
          </a:p>
          <a:p>
            <a:r>
              <a:rPr lang="en-US" sz="3300" dirty="0"/>
              <a:t>Essential variables are crucial for the creation of practice-relevant </a:t>
            </a:r>
            <a:r>
              <a:rPr lang="en-US" sz="3300" dirty="0" smtClean="0"/>
              <a:t>knowledge (reflect in definition?)</a:t>
            </a:r>
            <a:endParaRPr lang="en-US" sz="3300" dirty="0"/>
          </a:p>
          <a:p>
            <a:endParaRPr lang="en-US" sz="3300" dirty="0"/>
          </a:p>
          <a:p>
            <a:r>
              <a:rPr lang="en-US" sz="3300" dirty="0"/>
              <a:t>Essential variables are closer to knowledge than others. </a:t>
            </a:r>
          </a:p>
          <a:p>
            <a:endParaRPr lang="en-US" dirty="0"/>
          </a:p>
          <a:p>
            <a:endParaRPr lang="en-US" dirty="0"/>
          </a:p>
        </p:txBody>
      </p:sp>
    </p:spTree>
    <p:extLst>
      <p:ext uri="{BB962C8B-B14F-4D97-AF65-F5344CB8AC3E}">
        <p14:creationId xmlns:p14="http://schemas.microsoft.com/office/powerpoint/2010/main" val="372664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variable – concerns</a:t>
            </a:r>
            <a:endParaRPr lang="en-US" dirty="0"/>
          </a:p>
        </p:txBody>
      </p:sp>
      <p:sp>
        <p:nvSpPr>
          <p:cNvPr id="3" name="Content Placeholder 2"/>
          <p:cNvSpPr>
            <a:spLocks noGrp="1"/>
          </p:cNvSpPr>
          <p:nvPr>
            <p:ph idx="1"/>
          </p:nvPr>
        </p:nvSpPr>
        <p:spPr>
          <a:xfrm>
            <a:off x="457200" y="1417638"/>
            <a:ext cx="8480986" cy="4978851"/>
          </a:xfrm>
        </p:spPr>
        <p:txBody>
          <a:bodyPr>
            <a:normAutofit lnSpcReduction="10000"/>
          </a:bodyPr>
          <a:lstStyle/>
          <a:p>
            <a:pPr marL="0" indent="0">
              <a:buNone/>
            </a:pPr>
            <a:r>
              <a:rPr lang="en-GB" sz="3600" dirty="0" smtClean="0"/>
              <a:t> </a:t>
            </a:r>
            <a:r>
              <a:rPr lang="en-US" b="1" dirty="0"/>
              <a:t>1. </a:t>
            </a:r>
            <a:r>
              <a:rPr lang="en-US" b="1" dirty="0" smtClean="0"/>
              <a:t>EVs are domain specific – </a:t>
            </a:r>
            <a:r>
              <a:rPr lang="en-US" dirty="0" smtClean="0"/>
              <a:t>Different </a:t>
            </a:r>
            <a:r>
              <a:rPr lang="en-US" dirty="0"/>
              <a:t>communities of practice have different approaches and are likely to characterize their variables their </a:t>
            </a:r>
            <a:r>
              <a:rPr lang="en-US" dirty="0" smtClean="0"/>
              <a:t>way</a:t>
            </a:r>
            <a:endParaRPr lang="en-US" b="1" dirty="0" smtClean="0"/>
          </a:p>
          <a:p>
            <a:pPr>
              <a:buFontTx/>
              <a:buChar char="-"/>
            </a:pPr>
            <a:r>
              <a:rPr lang="en-US" b="1" dirty="0" smtClean="0"/>
              <a:t>Consensus</a:t>
            </a:r>
            <a:r>
              <a:rPr lang="en-US" dirty="0" smtClean="0"/>
              <a:t>: The goal of GEOS is to recommend a process for determining EVs </a:t>
            </a:r>
            <a:r>
              <a:rPr lang="en-US" u="sng" dirty="0" smtClean="0"/>
              <a:t>not</a:t>
            </a:r>
            <a:r>
              <a:rPr lang="en-US" dirty="0" smtClean="0"/>
              <a:t> prescribe domain-specific variables</a:t>
            </a:r>
            <a:endParaRPr lang="en-US" dirty="0"/>
          </a:p>
          <a:p>
            <a:pPr marL="0" indent="0">
              <a:buNone/>
            </a:pPr>
            <a:r>
              <a:rPr lang="en-US" dirty="0"/>
              <a:t>2.</a:t>
            </a:r>
            <a:r>
              <a:rPr lang="en-US" b="1" dirty="0"/>
              <a:t> </a:t>
            </a:r>
            <a:r>
              <a:rPr lang="en-US" dirty="0"/>
              <a:t>How can we proceed and facilitate a coordinated discussion/deliberation of EVs in GEO</a:t>
            </a:r>
            <a:r>
              <a:rPr lang="en-US" dirty="0" smtClean="0"/>
              <a:t>?</a:t>
            </a:r>
            <a:endParaRPr lang="en-US" dirty="0"/>
          </a:p>
          <a:p>
            <a:endParaRPr lang="en-US" dirty="0"/>
          </a:p>
        </p:txBody>
      </p:sp>
    </p:spTree>
    <p:extLst>
      <p:ext uri="{BB962C8B-B14F-4D97-AF65-F5344CB8AC3E}">
        <p14:creationId xmlns:p14="http://schemas.microsoft.com/office/powerpoint/2010/main" val="1558012005"/>
      </p:ext>
    </p:extLst>
  </p:cSld>
  <p:clrMapOvr>
    <a:masterClrMapping/>
  </p:clrMapOvr>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2856</TotalTime>
  <Words>387</Words>
  <Application>Microsoft Macintosh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Description of an Essential Variable  Breakout Session 2.1: Essential Variables for Sustainable Development Goals, Global Boundaries and Safe Operating Space for Humanity  Chair: Hans-Peter Plag Rapporteur: Senay Habtezion Breakout Sessions Block 1: Designing the Metrics </vt:lpstr>
      <vt:lpstr>Essential variable – Key questions</vt:lpstr>
      <vt:lpstr>Designing the Metrics </vt:lpstr>
      <vt:lpstr>WHAT is essential variable?</vt:lpstr>
      <vt:lpstr>Essential variable – concerns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Breakout Sessions Block 1: Designing the Metrics </dc:title>
  <dc:creator>Senay Habtezion</dc:creator>
  <cp:lastModifiedBy>Senay Habtezion</cp:lastModifiedBy>
  <cp:revision>21</cp:revision>
  <dcterms:created xsi:type="dcterms:W3CDTF">2015-03-23T16:50:37Z</dcterms:created>
  <dcterms:modified xsi:type="dcterms:W3CDTF">2015-03-25T18:46:17Z</dcterms:modified>
</cp:coreProperties>
</file>